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3ab9432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03ab9432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03ab9432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03ab9432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03ab94328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03ab94328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10fb4858d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10fb4858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02111340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02111340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0fb4858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10fb4858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02111340f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02111340f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2111340f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2111340f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0fb4858d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10fb4858d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10fb4858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10fb4858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0fb4858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10fb4858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4.jpg"/><Relationship Id="rId5" Type="http://schemas.openxmlformats.org/officeDocument/2006/relationships/image" Target="../media/image19.jpg"/><Relationship Id="rId6" Type="http://schemas.openxmlformats.org/officeDocument/2006/relationships/image" Target="../media/image18.png"/><Relationship Id="rId7" Type="http://schemas.openxmlformats.org/officeDocument/2006/relationships/image" Target="../media/image2.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0.png"/><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40725"/>
            <a:ext cx="8520600" cy="76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580"/>
              <a:t>Hollywood Studio System</a:t>
            </a:r>
            <a:endParaRPr sz="3580"/>
          </a:p>
        </p:txBody>
      </p:sp>
      <p:sp>
        <p:nvSpPr>
          <p:cNvPr id="55" name="Google Shape;55;p13"/>
          <p:cNvSpPr txBox="1"/>
          <p:nvPr>
            <p:ph idx="1" type="subTitle"/>
          </p:nvPr>
        </p:nvSpPr>
        <p:spPr>
          <a:xfrm>
            <a:off x="436525" y="1037175"/>
            <a:ext cx="2728200" cy="548700"/>
          </a:xfrm>
          <a:prstGeom prst="rect">
            <a:avLst/>
          </a:prstGeom>
        </p:spPr>
        <p:txBody>
          <a:bodyPr anchorCtr="0" anchor="t" bIns="91425" lIns="91425" spcFirstLastPara="1" rIns="91425" wrap="square" tIns="91425">
            <a:normAutofit fontScale="92500"/>
          </a:bodyPr>
          <a:lstStyle/>
          <a:p>
            <a:pPr indent="0" lvl="0" marL="0" rtl="0" algn="l">
              <a:lnSpc>
                <a:spcPct val="115000"/>
              </a:lnSpc>
              <a:spcBef>
                <a:spcPts val="0"/>
              </a:spcBef>
              <a:spcAft>
                <a:spcPts val="1500"/>
              </a:spcAft>
              <a:buClr>
                <a:schemeClr val="dk1"/>
              </a:buClr>
              <a:buSzPct val="38500"/>
              <a:buFont typeface="Arial"/>
              <a:buNone/>
            </a:pPr>
            <a:r>
              <a:rPr lang="en" sz="2000">
                <a:solidFill>
                  <a:srgbClr val="000000"/>
                </a:solidFill>
                <a:highlight>
                  <a:schemeClr val="lt1"/>
                </a:highlight>
              </a:rPr>
              <a:t>Golden Age of Cinema</a:t>
            </a:r>
            <a:endParaRPr sz="2000">
              <a:solidFill>
                <a:srgbClr val="000000"/>
              </a:solidFill>
              <a:highlight>
                <a:schemeClr val="lt1"/>
              </a:highlight>
            </a:endParaRPr>
          </a:p>
        </p:txBody>
      </p:sp>
      <p:pic>
        <p:nvPicPr>
          <p:cNvPr id="56" name="Google Shape;56;p13"/>
          <p:cNvPicPr preferRelativeResize="0"/>
          <p:nvPr/>
        </p:nvPicPr>
        <p:blipFill>
          <a:blip r:embed="rId3">
            <a:alphaModFix/>
          </a:blip>
          <a:stretch>
            <a:fillRect/>
          </a:stretch>
        </p:blipFill>
        <p:spPr>
          <a:xfrm>
            <a:off x="3401641" y="902125"/>
            <a:ext cx="5677686" cy="4154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Piece bien faite: Petit Bourgeois Attitude</a:t>
            </a:r>
            <a:endParaRPr/>
          </a:p>
        </p:txBody>
      </p:sp>
      <p:sp>
        <p:nvSpPr>
          <p:cNvPr id="129" name="Google Shape;129;p22"/>
          <p:cNvSpPr txBox="1"/>
          <p:nvPr>
            <p:ph idx="1" type="body"/>
          </p:nvPr>
        </p:nvSpPr>
        <p:spPr>
          <a:xfrm>
            <a:off x="311700" y="1152475"/>
            <a:ext cx="4970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a:t>
            </a:r>
            <a:r>
              <a:rPr lang="en"/>
              <a:t>isorientation of rootless elements of society</a:t>
            </a:r>
            <a:endParaRPr/>
          </a:p>
          <a:p>
            <a:pPr indent="-342900" lvl="0" marL="457200" rtl="0" algn="l">
              <a:spcBef>
                <a:spcPts val="0"/>
              </a:spcBef>
              <a:spcAft>
                <a:spcPts val="0"/>
              </a:spcAft>
              <a:buSzPts val="1800"/>
              <a:buChar char="●"/>
            </a:pPr>
            <a:r>
              <a:rPr lang="en"/>
              <a:t>thoughtless, uncritical optimism</a:t>
            </a:r>
            <a:endParaRPr/>
          </a:p>
          <a:p>
            <a:pPr indent="-342900" lvl="0" marL="457200" rtl="0" algn="l">
              <a:spcBef>
                <a:spcPts val="0"/>
              </a:spcBef>
              <a:spcAft>
                <a:spcPts val="0"/>
              </a:spcAft>
              <a:buSzPts val="1800"/>
              <a:buChar char="●"/>
            </a:pPr>
            <a:r>
              <a:rPr lang="en"/>
              <a:t>ultimate unimportance of social differences</a:t>
            </a:r>
            <a:endParaRPr/>
          </a:p>
          <a:p>
            <a:pPr indent="-342900" lvl="0" marL="457200" rtl="0" algn="l">
              <a:spcBef>
                <a:spcPts val="0"/>
              </a:spcBef>
              <a:spcAft>
                <a:spcPts val="0"/>
              </a:spcAft>
              <a:buSzPts val="1800"/>
              <a:buChar char="●"/>
            </a:pPr>
            <a:r>
              <a:rPr lang="en"/>
              <a:t>people simply walk out of one social stratum into another</a:t>
            </a:r>
            <a:endParaRPr/>
          </a:p>
        </p:txBody>
      </p:sp>
      <p:pic>
        <p:nvPicPr>
          <p:cNvPr id="130" name="Google Shape;130;p22"/>
          <p:cNvPicPr preferRelativeResize="0"/>
          <p:nvPr/>
        </p:nvPicPr>
        <p:blipFill>
          <a:blip r:embed="rId3">
            <a:alphaModFix/>
          </a:blip>
          <a:stretch>
            <a:fillRect/>
          </a:stretch>
        </p:blipFill>
        <p:spPr>
          <a:xfrm>
            <a:off x="5435975" y="1152475"/>
            <a:ext cx="2835826" cy="3539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355">
                <a:solidFill>
                  <a:schemeClr val="dk2"/>
                </a:solidFill>
              </a:rPr>
              <a:t>Petit Bourgeois Fantasy</a:t>
            </a:r>
            <a:endParaRPr sz="3355"/>
          </a:p>
        </p:txBody>
      </p:sp>
      <p:sp>
        <p:nvSpPr>
          <p:cNvPr id="136" name="Google Shape;136;p23"/>
          <p:cNvSpPr txBox="1"/>
          <p:nvPr>
            <p:ph idx="1" type="body"/>
          </p:nvPr>
        </p:nvSpPr>
        <p:spPr>
          <a:xfrm>
            <a:off x="3492050" y="1152475"/>
            <a:ext cx="534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Everyone is the architect of his own fortune</a:t>
            </a:r>
            <a:endParaRPr/>
          </a:p>
          <a:p>
            <a:pPr indent="0" lvl="0" marL="0" rtl="0" algn="l">
              <a:spcBef>
                <a:spcPts val="1200"/>
              </a:spcBef>
              <a:spcAft>
                <a:spcPts val="1200"/>
              </a:spcAft>
              <a:buNone/>
            </a:pPr>
            <a:r>
              <a:rPr lang="en"/>
              <a:t>Life never can realizes social romanticism and the lending libraries never realize so deceptively as the film with its illusionism</a:t>
            </a:r>
            <a:endParaRPr/>
          </a:p>
        </p:txBody>
      </p:sp>
      <p:pic>
        <p:nvPicPr>
          <p:cNvPr id="137" name="Google Shape;137;p23"/>
          <p:cNvPicPr preferRelativeResize="0"/>
          <p:nvPr/>
        </p:nvPicPr>
        <p:blipFill>
          <a:blip r:embed="rId3">
            <a:alphaModFix/>
          </a:blip>
          <a:stretch>
            <a:fillRect/>
          </a:stretch>
        </p:blipFill>
        <p:spPr>
          <a:xfrm>
            <a:off x="311700" y="1068275"/>
            <a:ext cx="2334853" cy="350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43" name="Google Shape;14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problem is not to confine art to the present-day horizon of the broad masses, but to extend the horizon of the masses as much as possible.</a:t>
            </a:r>
            <a:endParaRPr/>
          </a:p>
          <a:p>
            <a:pPr indent="0" lvl="0" marL="0" rtl="0" algn="l">
              <a:spcBef>
                <a:spcPts val="1200"/>
              </a:spcBef>
              <a:spcAft>
                <a:spcPts val="0"/>
              </a:spcAft>
              <a:buNone/>
            </a:pPr>
            <a:r>
              <a:rPr lang="en"/>
              <a:t>Genuine, progressive, creative art can only mean a complicated art today.</a:t>
            </a:r>
            <a:endParaRPr/>
          </a:p>
          <a:p>
            <a:pPr indent="0" lvl="0" marL="0" rtl="0" algn="l">
              <a:spcBef>
                <a:spcPts val="1200"/>
              </a:spcBef>
              <a:spcAft>
                <a:spcPts val="0"/>
              </a:spcAft>
              <a:buNone/>
            </a:pPr>
            <a:r>
              <a:rPr lang="en"/>
              <a:t>It will never be possible for everyone to enjoy and appreciate it in equal measure, but the share of the broader masses in it can be increased and deepened.</a:t>
            </a:r>
            <a:endParaRPr/>
          </a:p>
          <a:p>
            <a:pPr indent="0" lvl="0" marL="0" rtl="0" algn="l">
              <a:spcBef>
                <a:spcPts val="1200"/>
              </a:spcBef>
              <a:spcAft>
                <a:spcPts val="1200"/>
              </a:spcAft>
              <a:buNone/>
            </a:pPr>
            <a:r>
              <a:rPr lang="en"/>
              <a:t>The preconditions of a slackening of the cultural monopoly are above all economic and social. We can do no other than fight for the creation of these preconditions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Film Age</a:t>
            </a:r>
            <a:endParaRPr/>
          </a:p>
        </p:txBody>
      </p:sp>
      <p:sp>
        <p:nvSpPr>
          <p:cNvPr id="62" name="Google Shape;62;p14"/>
          <p:cNvSpPr txBox="1"/>
          <p:nvPr>
            <p:ph idx="1" type="body"/>
          </p:nvPr>
        </p:nvSpPr>
        <p:spPr>
          <a:xfrm>
            <a:off x="4627025" y="1152475"/>
            <a:ext cx="4205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Arnold Hauser </a:t>
            </a:r>
            <a:r>
              <a:rPr i="1" lang="en"/>
              <a:t>The Social History of Art </a:t>
            </a:r>
            <a:endParaRPr i="1"/>
          </a:p>
          <a:p>
            <a:pPr indent="0" lvl="0" marL="0" rtl="0" algn="l">
              <a:spcBef>
                <a:spcPts val="1200"/>
              </a:spcBef>
              <a:spcAft>
                <a:spcPts val="0"/>
              </a:spcAft>
              <a:buNone/>
            </a:pPr>
            <a:r>
              <a:t/>
            </a:r>
            <a:endParaRPr i="1"/>
          </a:p>
          <a:p>
            <a:pPr indent="-323850" lvl="0" marL="457200" rtl="0" algn="l">
              <a:spcBef>
                <a:spcPts val="1200"/>
              </a:spcBef>
              <a:spcAft>
                <a:spcPts val="0"/>
              </a:spcAft>
              <a:buSzPts val="1500"/>
              <a:buChar char="●"/>
            </a:pPr>
            <a:r>
              <a:rPr lang="en" sz="1500"/>
              <a:t>Combination of spatial and temporal forms</a:t>
            </a:r>
            <a:endParaRPr sz="1500"/>
          </a:p>
          <a:p>
            <a:pPr indent="-323850" lvl="0" marL="457200" rtl="0" algn="l">
              <a:spcBef>
                <a:spcPts val="0"/>
              </a:spcBef>
              <a:spcAft>
                <a:spcPts val="0"/>
              </a:spcAft>
              <a:buSzPts val="1500"/>
              <a:buChar char="●"/>
            </a:pPr>
            <a:r>
              <a:rPr lang="en" sz="1500"/>
              <a:t>Intensive aesthetic effects in the film</a:t>
            </a:r>
            <a:endParaRPr sz="1500"/>
          </a:p>
          <a:p>
            <a:pPr indent="-323850" lvl="0" marL="457200" rtl="0" algn="l">
              <a:spcBef>
                <a:spcPts val="0"/>
              </a:spcBef>
              <a:spcAft>
                <a:spcPts val="0"/>
              </a:spcAft>
              <a:buSzPts val="1500"/>
              <a:buChar char="●"/>
            </a:pPr>
            <a:r>
              <a:rPr lang="en" sz="1500"/>
              <a:t>Petit Bourgeois Mass Media</a:t>
            </a:r>
            <a:endParaRPr sz="1500"/>
          </a:p>
        </p:txBody>
      </p:sp>
      <p:pic>
        <p:nvPicPr>
          <p:cNvPr id="63" name="Google Shape;63;p14"/>
          <p:cNvPicPr preferRelativeResize="0"/>
          <p:nvPr/>
        </p:nvPicPr>
        <p:blipFill>
          <a:blip r:embed="rId3">
            <a:alphaModFix/>
          </a:blip>
          <a:stretch>
            <a:fillRect/>
          </a:stretch>
        </p:blipFill>
        <p:spPr>
          <a:xfrm>
            <a:off x="396200" y="914625"/>
            <a:ext cx="4080300" cy="408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Modern Novels</a:t>
            </a:r>
            <a:endParaRPr sz="3300"/>
          </a:p>
        </p:txBody>
      </p:sp>
      <p:sp>
        <p:nvSpPr>
          <p:cNvPr id="69" name="Google Shape;69;p15"/>
          <p:cNvSpPr txBox="1"/>
          <p:nvPr>
            <p:ph idx="1" type="body"/>
          </p:nvPr>
        </p:nvSpPr>
        <p:spPr>
          <a:xfrm>
            <a:off x="374075" y="1123375"/>
            <a:ext cx="43113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0"/>
              </a:spcAft>
              <a:buNone/>
            </a:pPr>
            <a:r>
              <a:rPr lang="en" sz="1900">
                <a:solidFill>
                  <a:schemeClr val="dk1"/>
                </a:solidFill>
              </a:rPr>
              <a:t>The de-psychologization of the novel already begins with Proust, who, as the greatest master of the analysis of feelings and thoughts, marks the summit of the psychological novel, but also represents the incipient displacement of the soul in the balance of reality. In the novel of the nineteenth century, the soul and character of man are seen as the opposite pole to the world of physical reality, and psychology as the conflict between the subject and object, the self and the non-self, the human spirit and the external world. This psychology ceases to be predominant in Proust.</a:t>
            </a:r>
            <a:endParaRPr sz="1900">
              <a:solidFill>
                <a:schemeClr val="dk1"/>
              </a:solidFill>
            </a:endParaRPr>
          </a:p>
          <a:p>
            <a:pPr indent="0" lvl="0" marL="0" rtl="0" algn="l">
              <a:spcBef>
                <a:spcPts val="1200"/>
              </a:spcBef>
              <a:spcAft>
                <a:spcPts val="0"/>
              </a:spcAft>
              <a:buNone/>
            </a:pPr>
            <a:r>
              <a:rPr lang="en" sz="1100">
                <a:solidFill>
                  <a:schemeClr val="dk1"/>
                </a:solidFill>
              </a:rPr>
              <a:t>		</a:t>
            </a:r>
            <a:endParaRPr sz="1100">
              <a:solidFill>
                <a:schemeClr val="dk1"/>
              </a:solidFill>
            </a:endParaRPr>
          </a:p>
          <a:p>
            <a:pPr indent="0" lvl="0" marL="0" rtl="0" algn="l">
              <a:spcBef>
                <a:spcPts val="1200"/>
              </a:spcBef>
              <a:spcAft>
                <a:spcPts val="0"/>
              </a:spcAft>
              <a:buNone/>
            </a:pPr>
            <a:r>
              <a:t/>
            </a:r>
            <a:endParaRPr sz="1000">
              <a:solidFill>
                <a:schemeClr val="dk1"/>
              </a:solidFill>
            </a:endParaRPr>
          </a:p>
          <a:p>
            <a:pPr indent="0" lvl="0" marL="0" rtl="0" algn="l">
              <a:spcBef>
                <a:spcPts val="1200"/>
              </a:spcBef>
              <a:spcAft>
                <a:spcPts val="1200"/>
              </a:spcAft>
              <a:buNone/>
            </a:pPr>
            <a:r>
              <a:t/>
            </a:r>
            <a:endParaRPr sz="1000">
              <a:solidFill>
                <a:schemeClr val="dk1"/>
              </a:solidFill>
            </a:endParaRPr>
          </a:p>
        </p:txBody>
      </p:sp>
      <p:pic>
        <p:nvPicPr>
          <p:cNvPr id="70" name="Google Shape;70;p15"/>
          <p:cNvPicPr preferRelativeResize="0"/>
          <p:nvPr/>
        </p:nvPicPr>
        <p:blipFill>
          <a:blip r:embed="rId3">
            <a:alphaModFix/>
          </a:blip>
          <a:stretch>
            <a:fillRect/>
          </a:stretch>
        </p:blipFill>
        <p:spPr>
          <a:xfrm>
            <a:off x="5450900" y="720250"/>
            <a:ext cx="2654675" cy="3884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500"/>
              </a:spcAft>
              <a:buClr>
                <a:schemeClr val="dk1"/>
              </a:buClr>
              <a:buSzPts val="770"/>
              <a:buFont typeface="Arial"/>
              <a:buNone/>
            </a:pPr>
            <a:r>
              <a:rPr lang="en" sz="1840">
                <a:highlight>
                  <a:schemeClr val="lt1"/>
                </a:highlight>
                <a:latin typeface="Roboto"/>
                <a:ea typeface="Roboto"/>
                <a:cs typeface="Roboto"/>
                <a:sym typeface="Roboto"/>
              </a:rPr>
              <a:t>golden age of the Hollywood studio system</a:t>
            </a:r>
            <a:endParaRPr sz="3900"/>
          </a:p>
        </p:txBody>
      </p:sp>
      <p:sp>
        <p:nvSpPr>
          <p:cNvPr id="76" name="Google Shape;76;p16"/>
          <p:cNvSpPr txBox="1"/>
          <p:nvPr>
            <p:ph idx="1" type="body"/>
          </p:nvPr>
        </p:nvSpPr>
        <p:spPr>
          <a:xfrm>
            <a:off x="311700" y="1152475"/>
            <a:ext cx="3929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770"/>
              <a:buNone/>
            </a:pPr>
            <a:r>
              <a:rPr lang="en" sz="1600">
                <a:solidFill>
                  <a:schemeClr val="dk1"/>
                </a:solidFill>
                <a:highlight>
                  <a:schemeClr val="lt1"/>
                </a:highlight>
                <a:latin typeface="Roboto"/>
                <a:ea typeface="Roboto"/>
                <a:cs typeface="Roboto"/>
                <a:sym typeface="Roboto"/>
              </a:rPr>
              <a:t>American Cinema: late 1920s - early 1960s</a:t>
            </a:r>
            <a:endParaRPr sz="1600">
              <a:solidFill>
                <a:schemeClr val="dk1"/>
              </a:solidFill>
              <a:highlight>
                <a:schemeClr val="lt1"/>
              </a:highlight>
              <a:latin typeface="Roboto"/>
              <a:ea typeface="Roboto"/>
              <a:cs typeface="Roboto"/>
              <a:sym typeface="Roboto"/>
            </a:endParaRPr>
          </a:p>
          <a:p>
            <a:pPr indent="-330200" lvl="0" marL="457200" rtl="0" algn="l">
              <a:spcBef>
                <a:spcPts val="1500"/>
              </a:spcBef>
              <a:spcAft>
                <a:spcPts val="0"/>
              </a:spcAft>
              <a:buClr>
                <a:schemeClr val="dk1"/>
              </a:buClr>
              <a:buSzPts val="1600"/>
              <a:buFont typeface="Roboto"/>
              <a:buChar char="●"/>
            </a:pPr>
            <a:r>
              <a:rPr lang="en" sz="1600">
                <a:solidFill>
                  <a:schemeClr val="dk1"/>
                </a:solidFill>
                <a:highlight>
                  <a:schemeClr val="lt1"/>
                </a:highlight>
                <a:latin typeface="Roboto"/>
                <a:ea typeface="Roboto"/>
                <a:cs typeface="Roboto"/>
                <a:sym typeface="Roboto"/>
              </a:rPr>
              <a:t>Gone with the Wind</a:t>
            </a:r>
            <a:endParaRPr sz="1600">
              <a:solidFill>
                <a:schemeClr val="dk1"/>
              </a:solidFill>
              <a:highlight>
                <a:schemeClr val="lt1"/>
              </a:highlight>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 sz="1600">
                <a:solidFill>
                  <a:schemeClr val="dk1"/>
                </a:solidFill>
                <a:highlight>
                  <a:schemeClr val="lt1"/>
                </a:highlight>
                <a:latin typeface="Roboto"/>
                <a:ea typeface="Roboto"/>
                <a:cs typeface="Roboto"/>
                <a:sym typeface="Roboto"/>
              </a:rPr>
              <a:t>Casablanca</a:t>
            </a:r>
            <a:endParaRPr sz="1600">
              <a:solidFill>
                <a:schemeClr val="dk1"/>
              </a:solidFill>
              <a:highlight>
                <a:schemeClr val="lt1"/>
              </a:highlight>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 sz="1600">
                <a:solidFill>
                  <a:schemeClr val="dk1"/>
                </a:solidFill>
                <a:highlight>
                  <a:schemeClr val="lt1"/>
                </a:highlight>
                <a:latin typeface="Roboto"/>
                <a:ea typeface="Roboto"/>
                <a:cs typeface="Roboto"/>
                <a:sym typeface="Roboto"/>
              </a:rPr>
              <a:t>Singin' in the Rain</a:t>
            </a:r>
            <a:endParaRPr sz="1600">
              <a:solidFill>
                <a:schemeClr val="dk1"/>
              </a:solidFill>
              <a:highlight>
                <a:schemeClr val="lt1"/>
              </a:highlight>
              <a:latin typeface="Roboto"/>
              <a:ea typeface="Roboto"/>
              <a:cs typeface="Roboto"/>
              <a:sym typeface="Roboto"/>
            </a:endParaRPr>
          </a:p>
          <a:p>
            <a:pPr indent="0" lvl="0" marL="0" rtl="0" algn="l">
              <a:spcBef>
                <a:spcPts val="1500"/>
              </a:spcBef>
              <a:spcAft>
                <a:spcPts val="0"/>
              </a:spcAft>
              <a:buClr>
                <a:schemeClr val="dk1"/>
              </a:buClr>
              <a:buSzPts val="770"/>
              <a:buFont typeface="Arial"/>
              <a:buNone/>
            </a:pPr>
            <a:r>
              <a:t/>
            </a:r>
            <a:endParaRPr sz="1600">
              <a:solidFill>
                <a:schemeClr val="dk1"/>
              </a:solidFill>
              <a:highlight>
                <a:schemeClr val="lt1"/>
              </a:highlight>
              <a:latin typeface="Roboto"/>
              <a:ea typeface="Roboto"/>
              <a:cs typeface="Roboto"/>
              <a:sym typeface="Roboto"/>
            </a:endParaRPr>
          </a:p>
          <a:p>
            <a:pPr indent="0" lvl="0" marL="0" rtl="0" algn="l">
              <a:spcBef>
                <a:spcPts val="0"/>
              </a:spcBef>
              <a:spcAft>
                <a:spcPts val="1200"/>
              </a:spcAft>
              <a:buSzPts val="770"/>
              <a:buNone/>
            </a:pPr>
            <a:r>
              <a:t/>
            </a:r>
            <a:endParaRPr sz="1600">
              <a:solidFill>
                <a:schemeClr val="dk1"/>
              </a:solidFill>
              <a:highlight>
                <a:schemeClr val="lt1"/>
              </a:highlight>
            </a:endParaRPr>
          </a:p>
        </p:txBody>
      </p:sp>
      <p:pic>
        <p:nvPicPr>
          <p:cNvPr id="77" name="Google Shape;77;p16"/>
          <p:cNvPicPr preferRelativeResize="0"/>
          <p:nvPr/>
        </p:nvPicPr>
        <p:blipFill>
          <a:blip r:embed="rId3">
            <a:alphaModFix/>
          </a:blip>
          <a:stretch>
            <a:fillRect/>
          </a:stretch>
        </p:blipFill>
        <p:spPr>
          <a:xfrm>
            <a:off x="4794325" y="930050"/>
            <a:ext cx="2068025" cy="3100549"/>
          </a:xfrm>
          <a:prstGeom prst="rect">
            <a:avLst/>
          </a:prstGeom>
          <a:noFill/>
          <a:ln>
            <a:noFill/>
          </a:ln>
        </p:spPr>
      </p:pic>
      <p:pic>
        <p:nvPicPr>
          <p:cNvPr id="78" name="Google Shape;78;p16"/>
          <p:cNvPicPr preferRelativeResize="0"/>
          <p:nvPr/>
        </p:nvPicPr>
        <p:blipFill>
          <a:blip r:embed="rId4">
            <a:alphaModFix/>
          </a:blip>
          <a:stretch>
            <a:fillRect/>
          </a:stretch>
        </p:blipFill>
        <p:spPr>
          <a:xfrm>
            <a:off x="6687737" y="180700"/>
            <a:ext cx="2151464" cy="3186392"/>
          </a:xfrm>
          <a:prstGeom prst="rect">
            <a:avLst/>
          </a:prstGeom>
          <a:noFill/>
          <a:ln>
            <a:noFill/>
          </a:ln>
        </p:spPr>
      </p:pic>
      <p:pic>
        <p:nvPicPr>
          <p:cNvPr id="79" name="Google Shape;79;p16"/>
          <p:cNvPicPr preferRelativeResize="0"/>
          <p:nvPr/>
        </p:nvPicPr>
        <p:blipFill>
          <a:blip r:embed="rId5">
            <a:alphaModFix/>
          </a:blip>
          <a:stretch>
            <a:fillRect/>
          </a:stretch>
        </p:blipFill>
        <p:spPr>
          <a:xfrm>
            <a:off x="2744176" y="2458375"/>
            <a:ext cx="2151475" cy="2685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500"/>
              </a:spcAft>
              <a:buClr>
                <a:schemeClr val="dk1"/>
              </a:buClr>
              <a:buSzPts val="1100"/>
              <a:buFont typeface="Arial"/>
              <a:buNone/>
            </a:pPr>
            <a:r>
              <a:rPr lang="en" sz="2040">
                <a:highlight>
                  <a:schemeClr val="lt1"/>
                </a:highlight>
                <a:latin typeface="Roboto"/>
                <a:ea typeface="Roboto"/>
                <a:cs typeface="Roboto"/>
                <a:sym typeface="Roboto"/>
              </a:rPr>
              <a:t>major film studios in Hollywood</a:t>
            </a:r>
            <a:endParaRPr sz="3600"/>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highlight>
                  <a:schemeClr val="lt1"/>
                </a:highlight>
                <a:latin typeface="Roboto"/>
                <a:ea typeface="Roboto"/>
                <a:cs typeface="Roboto"/>
                <a:sym typeface="Roboto"/>
              </a:rPr>
              <a:t>highly centralized and standardized system that dominated the film industry</a:t>
            </a:r>
            <a:endParaRPr sz="1400">
              <a:solidFill>
                <a:schemeClr val="dk1"/>
              </a:solidFill>
              <a:highlight>
                <a:schemeClr val="lt1"/>
              </a:highlight>
              <a:latin typeface="Roboto"/>
              <a:ea typeface="Roboto"/>
              <a:cs typeface="Roboto"/>
              <a:sym typeface="Roboto"/>
            </a:endParaRPr>
          </a:p>
          <a:p>
            <a:pPr indent="0" lvl="0" marL="0" rtl="0" algn="l">
              <a:spcBef>
                <a:spcPts val="1500"/>
              </a:spcBef>
              <a:spcAft>
                <a:spcPts val="0"/>
              </a:spcAft>
              <a:buNone/>
            </a:pPr>
            <a:r>
              <a:rPr lang="en" sz="1400">
                <a:solidFill>
                  <a:schemeClr val="dk1"/>
                </a:solidFill>
                <a:highlight>
                  <a:schemeClr val="lt1"/>
                </a:highlight>
                <a:latin typeface="Roboto"/>
                <a:ea typeface="Roboto"/>
                <a:cs typeface="Roboto"/>
                <a:sym typeface="Roboto"/>
              </a:rPr>
              <a:t>Vertical integration: tight grip on the film industry and to maximize their profits</a:t>
            </a:r>
            <a:endParaRPr sz="1400">
              <a:solidFill>
                <a:schemeClr val="dk1"/>
              </a:solidFill>
              <a:highlight>
                <a:schemeClr val="lt1"/>
              </a:highlight>
              <a:latin typeface="Roboto"/>
              <a:ea typeface="Roboto"/>
              <a:cs typeface="Roboto"/>
              <a:sym typeface="Roboto"/>
            </a:endParaRPr>
          </a:p>
          <a:p>
            <a:pPr indent="-317500" lvl="0" marL="457200" rtl="0" algn="l">
              <a:spcBef>
                <a:spcPts val="150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Financing</a:t>
            </a:r>
            <a:endParaRPr sz="1400">
              <a:solidFill>
                <a:schemeClr val="dk1"/>
              </a:solidFill>
              <a:highlight>
                <a:schemeClr val="lt1"/>
              </a:highlight>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Production</a:t>
            </a:r>
            <a:endParaRPr sz="1400">
              <a:solidFill>
                <a:schemeClr val="dk1"/>
              </a:solidFill>
              <a:highlight>
                <a:schemeClr val="lt1"/>
              </a:highlight>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Distribution</a:t>
            </a:r>
            <a:endParaRPr sz="1400">
              <a:solidFill>
                <a:schemeClr val="dk1"/>
              </a:solidFill>
              <a:highlight>
                <a:schemeClr val="lt1"/>
              </a:highlight>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sz="1400">
                <a:solidFill>
                  <a:schemeClr val="dk1"/>
                </a:solidFill>
                <a:highlight>
                  <a:schemeClr val="lt1"/>
                </a:highlight>
                <a:latin typeface="Roboto"/>
                <a:ea typeface="Roboto"/>
                <a:cs typeface="Roboto"/>
                <a:sym typeface="Roboto"/>
              </a:rPr>
              <a:t>Exhibition</a:t>
            </a:r>
            <a:endParaRPr sz="1400">
              <a:solidFill>
                <a:schemeClr val="dk1"/>
              </a:solidFill>
              <a:highlight>
                <a:schemeClr val="lt1"/>
              </a:highlight>
              <a:latin typeface="Roboto"/>
              <a:ea typeface="Roboto"/>
              <a:cs typeface="Roboto"/>
              <a:sym typeface="Roboto"/>
            </a:endParaRPr>
          </a:p>
          <a:p>
            <a:pPr indent="0" lvl="0" marL="0" rtl="0" algn="l">
              <a:spcBef>
                <a:spcPts val="1500"/>
              </a:spcBef>
              <a:spcAft>
                <a:spcPts val="1500"/>
              </a:spcAft>
              <a:buNone/>
            </a:pPr>
            <a:r>
              <a:t/>
            </a:r>
            <a:endParaRPr sz="1400">
              <a:solidFill>
                <a:schemeClr val="dk1"/>
              </a:solidFill>
              <a:highlight>
                <a:schemeClr val="lt1"/>
              </a:highlight>
              <a:latin typeface="Roboto"/>
              <a:ea typeface="Roboto"/>
              <a:cs typeface="Roboto"/>
              <a:sym typeface="Roboto"/>
            </a:endParaRPr>
          </a:p>
        </p:txBody>
      </p:sp>
      <p:pic>
        <p:nvPicPr>
          <p:cNvPr id="86" name="Google Shape;86;p17"/>
          <p:cNvPicPr preferRelativeResize="0"/>
          <p:nvPr/>
        </p:nvPicPr>
        <p:blipFill>
          <a:blip r:embed="rId3">
            <a:alphaModFix/>
          </a:blip>
          <a:stretch>
            <a:fillRect/>
          </a:stretch>
        </p:blipFill>
        <p:spPr>
          <a:xfrm>
            <a:off x="6721075" y="3372375"/>
            <a:ext cx="2307351" cy="1425800"/>
          </a:xfrm>
          <a:prstGeom prst="rect">
            <a:avLst/>
          </a:prstGeom>
          <a:noFill/>
          <a:ln>
            <a:noFill/>
          </a:ln>
        </p:spPr>
      </p:pic>
      <p:pic>
        <p:nvPicPr>
          <p:cNvPr id="87" name="Google Shape;87;p17"/>
          <p:cNvPicPr preferRelativeResize="0"/>
          <p:nvPr/>
        </p:nvPicPr>
        <p:blipFill>
          <a:blip r:embed="rId4">
            <a:alphaModFix/>
          </a:blip>
          <a:stretch>
            <a:fillRect/>
          </a:stretch>
        </p:blipFill>
        <p:spPr>
          <a:xfrm>
            <a:off x="2328405" y="1946575"/>
            <a:ext cx="2243595" cy="1425801"/>
          </a:xfrm>
          <a:prstGeom prst="rect">
            <a:avLst/>
          </a:prstGeom>
          <a:noFill/>
          <a:ln>
            <a:noFill/>
          </a:ln>
        </p:spPr>
      </p:pic>
      <p:pic>
        <p:nvPicPr>
          <p:cNvPr id="88" name="Google Shape;88;p17"/>
          <p:cNvPicPr preferRelativeResize="0"/>
          <p:nvPr/>
        </p:nvPicPr>
        <p:blipFill>
          <a:blip r:embed="rId5">
            <a:alphaModFix/>
          </a:blip>
          <a:stretch>
            <a:fillRect/>
          </a:stretch>
        </p:blipFill>
        <p:spPr>
          <a:xfrm>
            <a:off x="3948763" y="3522238"/>
            <a:ext cx="2384591" cy="1425800"/>
          </a:xfrm>
          <a:prstGeom prst="rect">
            <a:avLst/>
          </a:prstGeom>
          <a:noFill/>
          <a:ln>
            <a:noFill/>
          </a:ln>
        </p:spPr>
      </p:pic>
      <p:pic>
        <p:nvPicPr>
          <p:cNvPr id="89" name="Google Shape;89;p17"/>
          <p:cNvPicPr preferRelativeResize="0"/>
          <p:nvPr/>
        </p:nvPicPr>
        <p:blipFill>
          <a:blip r:embed="rId6">
            <a:alphaModFix/>
          </a:blip>
          <a:stretch>
            <a:fillRect/>
          </a:stretch>
        </p:blipFill>
        <p:spPr>
          <a:xfrm>
            <a:off x="960325" y="3472275"/>
            <a:ext cx="2600724" cy="1525725"/>
          </a:xfrm>
          <a:prstGeom prst="rect">
            <a:avLst/>
          </a:prstGeom>
          <a:noFill/>
          <a:ln>
            <a:noFill/>
          </a:ln>
        </p:spPr>
      </p:pic>
      <p:pic>
        <p:nvPicPr>
          <p:cNvPr id="90" name="Google Shape;90;p17"/>
          <p:cNvPicPr preferRelativeResize="0"/>
          <p:nvPr/>
        </p:nvPicPr>
        <p:blipFill>
          <a:blip r:embed="rId7">
            <a:alphaModFix/>
          </a:blip>
          <a:stretch>
            <a:fillRect/>
          </a:stretch>
        </p:blipFill>
        <p:spPr>
          <a:xfrm>
            <a:off x="4883550" y="2147775"/>
            <a:ext cx="2166625" cy="1425800"/>
          </a:xfrm>
          <a:prstGeom prst="rect">
            <a:avLst/>
          </a:prstGeom>
          <a:noFill/>
          <a:ln>
            <a:noFill/>
          </a:ln>
        </p:spPr>
      </p:pic>
      <p:pic>
        <p:nvPicPr>
          <p:cNvPr id="91" name="Google Shape;91;p17"/>
          <p:cNvPicPr preferRelativeResize="0"/>
          <p:nvPr/>
        </p:nvPicPr>
        <p:blipFill>
          <a:blip r:embed="rId8">
            <a:alphaModFix/>
          </a:blip>
          <a:stretch>
            <a:fillRect/>
          </a:stretch>
        </p:blipFill>
        <p:spPr>
          <a:xfrm>
            <a:off x="6896475" y="1152475"/>
            <a:ext cx="2166632" cy="1425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Creative Control</a:t>
            </a:r>
            <a:endParaRPr/>
          </a:p>
        </p:txBody>
      </p:sp>
      <p:sp>
        <p:nvSpPr>
          <p:cNvPr id="97" name="Google Shape;97;p18"/>
          <p:cNvSpPr txBox="1"/>
          <p:nvPr>
            <p:ph idx="1" type="body"/>
          </p:nvPr>
        </p:nvSpPr>
        <p:spPr>
          <a:xfrm>
            <a:off x="4707000" y="1152475"/>
            <a:ext cx="4125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Frank Capra in 1939 “Only half a dozen directors in Hollywood who are allowed to shoot as they please and who have any supervision over their editing”</a:t>
            </a:r>
            <a:endParaRPr/>
          </a:p>
          <a:p>
            <a:pPr indent="-342900" lvl="0" marL="457200" rtl="0" algn="l">
              <a:spcBef>
                <a:spcPts val="1200"/>
              </a:spcBef>
              <a:spcAft>
                <a:spcPts val="0"/>
              </a:spcAft>
              <a:buSzPts val="1800"/>
              <a:buChar char="●"/>
            </a:pPr>
            <a:r>
              <a:rPr lang="en"/>
              <a:t>Running time</a:t>
            </a:r>
            <a:endParaRPr/>
          </a:p>
          <a:p>
            <a:pPr indent="-342900" lvl="0" marL="457200" rtl="0" algn="l">
              <a:spcBef>
                <a:spcPts val="0"/>
              </a:spcBef>
              <a:spcAft>
                <a:spcPts val="0"/>
              </a:spcAft>
              <a:buSzPts val="1800"/>
              <a:buChar char="●"/>
            </a:pPr>
            <a:r>
              <a:rPr lang="en"/>
              <a:t>Mob Scenes</a:t>
            </a:r>
            <a:endParaRPr/>
          </a:p>
          <a:p>
            <a:pPr indent="-342900" lvl="0" marL="457200" rtl="0" algn="l">
              <a:spcBef>
                <a:spcPts val="0"/>
              </a:spcBef>
              <a:spcAft>
                <a:spcPts val="0"/>
              </a:spcAft>
              <a:buSzPts val="1800"/>
              <a:buChar char="●"/>
            </a:pPr>
            <a:r>
              <a:rPr lang="en"/>
              <a:t>close-up</a:t>
            </a:r>
            <a:endParaRPr/>
          </a:p>
        </p:txBody>
      </p:sp>
      <p:pic>
        <p:nvPicPr>
          <p:cNvPr id="98" name="Google Shape;98;p18"/>
          <p:cNvPicPr preferRelativeResize="0"/>
          <p:nvPr/>
        </p:nvPicPr>
        <p:blipFill>
          <a:blip r:embed="rId3">
            <a:alphaModFix/>
          </a:blip>
          <a:stretch>
            <a:fillRect/>
          </a:stretch>
        </p:blipFill>
        <p:spPr>
          <a:xfrm>
            <a:off x="311700" y="1152475"/>
            <a:ext cx="2143000" cy="3214500"/>
          </a:xfrm>
          <a:prstGeom prst="rect">
            <a:avLst/>
          </a:prstGeom>
          <a:noFill/>
          <a:ln>
            <a:noFill/>
          </a:ln>
        </p:spPr>
      </p:pic>
      <p:pic>
        <p:nvPicPr>
          <p:cNvPr id="99" name="Google Shape;99;p18"/>
          <p:cNvPicPr preferRelativeResize="0"/>
          <p:nvPr/>
        </p:nvPicPr>
        <p:blipFill>
          <a:blip r:embed="rId4">
            <a:alphaModFix/>
          </a:blip>
          <a:stretch>
            <a:fillRect/>
          </a:stretch>
        </p:blipFill>
        <p:spPr>
          <a:xfrm>
            <a:off x="2357277" y="1775125"/>
            <a:ext cx="2214724" cy="3281076"/>
          </a:xfrm>
          <a:prstGeom prst="rect">
            <a:avLst/>
          </a:prstGeom>
          <a:noFill/>
          <a:ln>
            <a:noFill/>
          </a:ln>
        </p:spPr>
      </p:pic>
      <p:pic>
        <p:nvPicPr>
          <p:cNvPr id="100" name="Google Shape;100;p18"/>
          <p:cNvPicPr preferRelativeResize="0"/>
          <p:nvPr/>
        </p:nvPicPr>
        <p:blipFill>
          <a:blip r:embed="rId5">
            <a:alphaModFix/>
          </a:blip>
          <a:stretch>
            <a:fillRect/>
          </a:stretch>
        </p:blipFill>
        <p:spPr>
          <a:xfrm>
            <a:off x="7130825" y="2640875"/>
            <a:ext cx="1701475" cy="2144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2900"/>
              </a:spcBef>
              <a:spcAft>
                <a:spcPts val="2900"/>
              </a:spcAft>
              <a:buNone/>
            </a:pPr>
            <a:r>
              <a:rPr lang="en" sz="2040">
                <a:highlight>
                  <a:schemeClr val="lt1"/>
                </a:highlight>
                <a:latin typeface="Roboto"/>
                <a:ea typeface="Roboto"/>
                <a:cs typeface="Roboto"/>
                <a:sym typeface="Roboto"/>
              </a:rPr>
              <a:t>Genre specialization</a:t>
            </a:r>
            <a:endParaRPr sz="3600"/>
          </a:p>
        </p:txBody>
      </p:sp>
      <p:sp>
        <p:nvSpPr>
          <p:cNvPr id="106" name="Google Shape;10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2900"/>
              </a:spcBef>
              <a:spcAft>
                <a:spcPts val="0"/>
              </a:spcAft>
              <a:buNone/>
            </a:pPr>
            <a:r>
              <a:rPr lang="en" sz="1540">
                <a:solidFill>
                  <a:schemeClr val="dk1"/>
                </a:solidFill>
                <a:highlight>
                  <a:schemeClr val="lt1"/>
                </a:highlight>
                <a:latin typeface="Roboto"/>
                <a:ea typeface="Roboto"/>
                <a:cs typeface="Roboto"/>
                <a:sym typeface="Roboto"/>
              </a:rPr>
              <a:t>a particular area of expertise, producing films in specific genres or styles that catered to particular audience demographics.</a:t>
            </a:r>
            <a:endParaRPr sz="1540">
              <a:solidFill>
                <a:schemeClr val="dk1"/>
              </a:solidFill>
              <a:highlight>
                <a:schemeClr val="lt1"/>
              </a:highlight>
              <a:latin typeface="Roboto"/>
              <a:ea typeface="Roboto"/>
              <a:cs typeface="Roboto"/>
              <a:sym typeface="Roboto"/>
            </a:endParaRPr>
          </a:p>
          <a:p>
            <a:pPr indent="-326390" lvl="0" marL="457200" rtl="0" algn="l">
              <a:spcBef>
                <a:spcPts val="2900"/>
              </a:spcBef>
              <a:spcAft>
                <a:spcPts val="0"/>
              </a:spcAft>
              <a:buClr>
                <a:schemeClr val="dk1"/>
              </a:buClr>
              <a:buSzPts val="1540"/>
              <a:buFont typeface="Roboto"/>
              <a:buChar char="●"/>
            </a:pPr>
            <a:r>
              <a:rPr lang="en" sz="1540">
                <a:solidFill>
                  <a:schemeClr val="dk1"/>
                </a:solidFill>
                <a:highlight>
                  <a:schemeClr val="lt1"/>
                </a:highlight>
                <a:latin typeface="Roboto"/>
                <a:ea typeface="Roboto"/>
                <a:cs typeface="Roboto"/>
                <a:sym typeface="Roboto"/>
              </a:rPr>
              <a:t>(Romantic) Comedy</a:t>
            </a:r>
            <a:endParaRPr sz="1540">
              <a:solidFill>
                <a:schemeClr val="dk1"/>
              </a:solidFill>
              <a:highlight>
                <a:schemeClr val="lt1"/>
              </a:highlight>
              <a:latin typeface="Roboto"/>
              <a:ea typeface="Roboto"/>
              <a:cs typeface="Roboto"/>
              <a:sym typeface="Roboto"/>
            </a:endParaRPr>
          </a:p>
          <a:p>
            <a:pPr indent="-326390" lvl="0" marL="457200" rtl="0" algn="l">
              <a:spcBef>
                <a:spcPts val="0"/>
              </a:spcBef>
              <a:spcAft>
                <a:spcPts val="0"/>
              </a:spcAft>
              <a:buClr>
                <a:schemeClr val="dk1"/>
              </a:buClr>
              <a:buSzPts val="1540"/>
              <a:buFont typeface="Roboto"/>
              <a:buChar char="●"/>
            </a:pPr>
            <a:r>
              <a:rPr lang="en" sz="1540">
                <a:solidFill>
                  <a:schemeClr val="dk1"/>
                </a:solidFill>
                <a:highlight>
                  <a:schemeClr val="lt1"/>
                </a:highlight>
                <a:latin typeface="Roboto"/>
                <a:ea typeface="Roboto"/>
                <a:cs typeface="Roboto"/>
                <a:sym typeface="Roboto"/>
              </a:rPr>
              <a:t>Film Noir</a:t>
            </a:r>
            <a:endParaRPr sz="1540">
              <a:solidFill>
                <a:schemeClr val="dk1"/>
              </a:solidFill>
              <a:highlight>
                <a:schemeClr val="lt1"/>
              </a:highlight>
              <a:latin typeface="Roboto"/>
              <a:ea typeface="Roboto"/>
              <a:cs typeface="Roboto"/>
              <a:sym typeface="Roboto"/>
            </a:endParaRPr>
          </a:p>
          <a:p>
            <a:pPr indent="-326390" lvl="0" marL="457200" rtl="0" algn="l">
              <a:spcBef>
                <a:spcPts val="0"/>
              </a:spcBef>
              <a:spcAft>
                <a:spcPts val="0"/>
              </a:spcAft>
              <a:buClr>
                <a:schemeClr val="dk1"/>
              </a:buClr>
              <a:buSzPts val="1540"/>
              <a:buFont typeface="Roboto"/>
              <a:buChar char="●"/>
            </a:pPr>
            <a:r>
              <a:rPr lang="en" sz="1540">
                <a:solidFill>
                  <a:schemeClr val="dk1"/>
                </a:solidFill>
                <a:highlight>
                  <a:schemeClr val="lt1"/>
                </a:highlight>
                <a:latin typeface="Roboto"/>
                <a:ea typeface="Roboto"/>
                <a:cs typeface="Roboto"/>
                <a:sym typeface="Roboto"/>
              </a:rPr>
              <a:t>Thriller - Suspense</a:t>
            </a:r>
            <a:endParaRPr sz="1540">
              <a:solidFill>
                <a:schemeClr val="dk1"/>
              </a:solidFill>
              <a:highlight>
                <a:schemeClr val="lt1"/>
              </a:highlight>
              <a:latin typeface="Roboto"/>
              <a:ea typeface="Roboto"/>
              <a:cs typeface="Roboto"/>
              <a:sym typeface="Roboto"/>
            </a:endParaRPr>
          </a:p>
          <a:p>
            <a:pPr indent="-326390" lvl="0" marL="457200" rtl="0" algn="l">
              <a:spcBef>
                <a:spcPts val="0"/>
              </a:spcBef>
              <a:spcAft>
                <a:spcPts val="0"/>
              </a:spcAft>
              <a:buClr>
                <a:schemeClr val="dk1"/>
              </a:buClr>
              <a:buSzPts val="1540"/>
              <a:buFont typeface="Roboto"/>
              <a:buChar char="●"/>
            </a:pPr>
            <a:r>
              <a:rPr lang="en" sz="1540">
                <a:solidFill>
                  <a:schemeClr val="dk1"/>
                </a:solidFill>
                <a:highlight>
                  <a:schemeClr val="lt1"/>
                </a:highlight>
                <a:latin typeface="Roboto"/>
                <a:ea typeface="Roboto"/>
                <a:cs typeface="Roboto"/>
                <a:sym typeface="Roboto"/>
              </a:rPr>
              <a:t>SF</a:t>
            </a:r>
            <a:endParaRPr sz="1540">
              <a:solidFill>
                <a:schemeClr val="dk1"/>
              </a:solidFill>
              <a:highlight>
                <a:schemeClr val="lt1"/>
              </a:highlight>
              <a:latin typeface="Roboto"/>
              <a:ea typeface="Roboto"/>
              <a:cs typeface="Roboto"/>
              <a:sym typeface="Roboto"/>
            </a:endParaRPr>
          </a:p>
          <a:p>
            <a:pPr indent="-326390" lvl="0" marL="457200" rtl="0" algn="l">
              <a:spcBef>
                <a:spcPts val="0"/>
              </a:spcBef>
              <a:spcAft>
                <a:spcPts val="0"/>
              </a:spcAft>
              <a:buClr>
                <a:schemeClr val="dk1"/>
              </a:buClr>
              <a:buSzPts val="1540"/>
              <a:buFont typeface="Roboto"/>
              <a:buChar char="●"/>
            </a:pPr>
            <a:r>
              <a:rPr lang="en" sz="1540">
                <a:solidFill>
                  <a:schemeClr val="dk1"/>
                </a:solidFill>
                <a:highlight>
                  <a:schemeClr val="lt1"/>
                </a:highlight>
                <a:latin typeface="Roboto"/>
                <a:ea typeface="Roboto"/>
                <a:cs typeface="Roboto"/>
                <a:sym typeface="Roboto"/>
              </a:rPr>
              <a:t>Action</a:t>
            </a:r>
            <a:endParaRPr sz="1540">
              <a:solidFill>
                <a:schemeClr val="dk1"/>
              </a:solidFill>
              <a:highlight>
                <a:schemeClr val="lt1"/>
              </a:highlight>
              <a:latin typeface="Roboto"/>
              <a:ea typeface="Roboto"/>
              <a:cs typeface="Roboto"/>
              <a:sym typeface="Roboto"/>
            </a:endParaRPr>
          </a:p>
          <a:p>
            <a:pPr indent="-326390" lvl="0" marL="457200" rtl="0" algn="l">
              <a:spcBef>
                <a:spcPts val="0"/>
              </a:spcBef>
              <a:spcAft>
                <a:spcPts val="0"/>
              </a:spcAft>
              <a:buClr>
                <a:schemeClr val="dk1"/>
              </a:buClr>
              <a:buSzPts val="1540"/>
              <a:buFont typeface="Roboto"/>
              <a:buChar char="●"/>
            </a:pPr>
            <a:r>
              <a:rPr lang="en" sz="1540">
                <a:solidFill>
                  <a:schemeClr val="dk1"/>
                </a:solidFill>
                <a:highlight>
                  <a:schemeClr val="lt1"/>
                </a:highlight>
                <a:latin typeface="Roboto"/>
                <a:ea typeface="Roboto"/>
                <a:cs typeface="Roboto"/>
                <a:sym typeface="Roboto"/>
              </a:rPr>
              <a:t>Horror</a:t>
            </a:r>
            <a:endParaRPr sz="1540">
              <a:solidFill>
                <a:schemeClr val="dk1"/>
              </a:solidFill>
              <a:highlight>
                <a:schemeClr val="lt1"/>
              </a:highlight>
              <a:latin typeface="Roboto"/>
              <a:ea typeface="Roboto"/>
              <a:cs typeface="Roboto"/>
              <a:sym typeface="Roboto"/>
            </a:endParaRPr>
          </a:p>
        </p:txBody>
      </p:sp>
      <p:pic>
        <p:nvPicPr>
          <p:cNvPr id="107" name="Google Shape;107;p19"/>
          <p:cNvPicPr preferRelativeResize="0"/>
          <p:nvPr/>
        </p:nvPicPr>
        <p:blipFill>
          <a:blip r:embed="rId3">
            <a:alphaModFix/>
          </a:blip>
          <a:stretch>
            <a:fillRect/>
          </a:stretch>
        </p:blipFill>
        <p:spPr>
          <a:xfrm>
            <a:off x="4892425" y="1717929"/>
            <a:ext cx="1848561" cy="2850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2900"/>
              </a:spcBef>
              <a:spcAft>
                <a:spcPts val="2900"/>
              </a:spcAft>
              <a:buNone/>
            </a:pPr>
            <a:r>
              <a:rPr lang="en" sz="2400">
                <a:highlight>
                  <a:schemeClr val="lt1"/>
                </a:highlight>
                <a:latin typeface="Roboto"/>
                <a:ea typeface="Roboto"/>
                <a:cs typeface="Roboto"/>
                <a:sym typeface="Roboto"/>
              </a:rPr>
              <a:t>Contract system</a:t>
            </a:r>
            <a:endParaRPr sz="2400"/>
          </a:p>
        </p:txBody>
      </p:sp>
      <p:sp>
        <p:nvSpPr>
          <p:cNvPr id="113" name="Google Shape;113;p20"/>
          <p:cNvSpPr txBox="1"/>
          <p:nvPr>
            <p:ph idx="1" type="body"/>
          </p:nvPr>
        </p:nvSpPr>
        <p:spPr>
          <a:xfrm>
            <a:off x="5175800" y="1152475"/>
            <a:ext cx="3656400" cy="1512900"/>
          </a:xfrm>
          <a:prstGeom prst="rect">
            <a:avLst/>
          </a:prstGeom>
        </p:spPr>
        <p:txBody>
          <a:bodyPr anchorCtr="0" anchor="t" bIns="91425" lIns="91425" spcFirstLastPara="1" rIns="91425" wrap="square" tIns="91425">
            <a:noAutofit/>
          </a:bodyPr>
          <a:lstStyle/>
          <a:p>
            <a:pPr indent="0" lvl="0" marL="0" rtl="0" algn="l">
              <a:spcBef>
                <a:spcPts val="2900"/>
              </a:spcBef>
              <a:spcAft>
                <a:spcPts val="0"/>
              </a:spcAft>
              <a:buNone/>
            </a:pPr>
            <a:r>
              <a:rPr lang="en" sz="1200">
                <a:solidFill>
                  <a:schemeClr val="dk1"/>
                </a:solidFill>
                <a:highlight>
                  <a:schemeClr val="lt1"/>
                </a:highlight>
                <a:latin typeface="Roboto"/>
                <a:ea typeface="Roboto"/>
                <a:cs typeface="Roboto"/>
                <a:sym typeface="Roboto"/>
              </a:rPr>
              <a:t>Actors, directors, and other creative personnel were typically under contract to a specific studio, which gave the studios even more control over the films they produced.</a:t>
            </a:r>
            <a:endParaRPr sz="1200">
              <a:solidFill>
                <a:schemeClr val="dk1"/>
              </a:solidFill>
              <a:highlight>
                <a:schemeClr val="lt1"/>
              </a:highlight>
              <a:latin typeface="Roboto"/>
              <a:ea typeface="Roboto"/>
              <a:cs typeface="Roboto"/>
              <a:sym typeface="Roboto"/>
            </a:endParaRPr>
          </a:p>
          <a:p>
            <a:pPr indent="0" lvl="0" marL="0" rtl="0" algn="l">
              <a:spcBef>
                <a:spcPts val="2900"/>
              </a:spcBef>
              <a:spcAft>
                <a:spcPts val="2900"/>
              </a:spcAft>
              <a:buNone/>
            </a:pPr>
            <a:r>
              <a:rPr lang="en" sz="1200">
                <a:solidFill>
                  <a:schemeClr val="dk1"/>
                </a:solidFill>
                <a:highlight>
                  <a:schemeClr val="lt1"/>
                </a:highlight>
                <a:latin typeface="Roboto"/>
                <a:ea typeface="Roboto"/>
                <a:cs typeface="Roboto"/>
                <a:sym typeface="Roboto"/>
              </a:rPr>
              <a:t>Harvey Weinstein - Quentin Tarantino</a:t>
            </a:r>
            <a:endParaRPr sz="1200">
              <a:solidFill>
                <a:schemeClr val="dk1"/>
              </a:solidFill>
              <a:highlight>
                <a:schemeClr val="lt1"/>
              </a:highlight>
              <a:latin typeface="Roboto"/>
              <a:ea typeface="Roboto"/>
              <a:cs typeface="Roboto"/>
              <a:sym typeface="Roboto"/>
            </a:endParaRPr>
          </a:p>
        </p:txBody>
      </p:sp>
      <p:pic>
        <p:nvPicPr>
          <p:cNvPr id="114" name="Google Shape;114;p20"/>
          <p:cNvPicPr preferRelativeResize="0"/>
          <p:nvPr/>
        </p:nvPicPr>
        <p:blipFill>
          <a:blip r:embed="rId3">
            <a:alphaModFix/>
          </a:blip>
          <a:stretch>
            <a:fillRect/>
          </a:stretch>
        </p:blipFill>
        <p:spPr>
          <a:xfrm>
            <a:off x="311700" y="1120699"/>
            <a:ext cx="1916725" cy="2831550"/>
          </a:xfrm>
          <a:prstGeom prst="rect">
            <a:avLst/>
          </a:prstGeom>
          <a:noFill/>
          <a:ln>
            <a:noFill/>
          </a:ln>
        </p:spPr>
      </p:pic>
      <p:pic>
        <p:nvPicPr>
          <p:cNvPr id="115" name="Google Shape;115;p20"/>
          <p:cNvPicPr preferRelativeResize="0"/>
          <p:nvPr/>
        </p:nvPicPr>
        <p:blipFill>
          <a:blip r:embed="rId4">
            <a:alphaModFix/>
          </a:blip>
          <a:stretch>
            <a:fillRect/>
          </a:stretch>
        </p:blipFill>
        <p:spPr>
          <a:xfrm>
            <a:off x="5769150" y="2665250"/>
            <a:ext cx="3161799" cy="2252700"/>
          </a:xfrm>
          <a:prstGeom prst="rect">
            <a:avLst/>
          </a:prstGeom>
          <a:noFill/>
          <a:ln>
            <a:noFill/>
          </a:ln>
        </p:spPr>
      </p:pic>
      <p:pic>
        <p:nvPicPr>
          <p:cNvPr id="116" name="Google Shape;116;p20"/>
          <p:cNvPicPr preferRelativeResize="0"/>
          <p:nvPr/>
        </p:nvPicPr>
        <p:blipFill>
          <a:blip r:embed="rId5">
            <a:alphaModFix/>
          </a:blip>
          <a:stretch>
            <a:fillRect/>
          </a:stretch>
        </p:blipFill>
        <p:spPr>
          <a:xfrm>
            <a:off x="2341174" y="1017725"/>
            <a:ext cx="2693000" cy="3991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2900"/>
              </a:spcBef>
              <a:spcAft>
                <a:spcPts val="2900"/>
              </a:spcAft>
              <a:buNone/>
            </a:pPr>
            <a:r>
              <a:rPr lang="en" sz="3300"/>
              <a:t>Totality</a:t>
            </a:r>
            <a:endParaRPr sz="3300"/>
          </a:p>
        </p:txBody>
      </p:sp>
      <p:sp>
        <p:nvSpPr>
          <p:cNvPr id="122" name="Google Shape;122;p21"/>
          <p:cNvSpPr txBox="1"/>
          <p:nvPr>
            <p:ph idx="1" type="body"/>
          </p:nvPr>
        </p:nvSpPr>
        <p:spPr>
          <a:xfrm>
            <a:off x="355350" y="1017725"/>
            <a:ext cx="4620000" cy="3416400"/>
          </a:xfrm>
          <a:prstGeom prst="rect">
            <a:avLst/>
          </a:prstGeom>
        </p:spPr>
        <p:txBody>
          <a:bodyPr anchorCtr="0" anchor="t" bIns="91425" lIns="91425" spcFirstLastPara="1" rIns="91425" wrap="square" tIns="91425">
            <a:normAutofit lnSpcReduction="20000"/>
          </a:bodyPr>
          <a:lstStyle/>
          <a:p>
            <a:pPr indent="0" lvl="0" marL="0" rtl="0" algn="l">
              <a:spcBef>
                <a:spcPts val="2900"/>
              </a:spcBef>
              <a:spcAft>
                <a:spcPts val="0"/>
              </a:spcAft>
              <a:buNone/>
            </a:pPr>
            <a:r>
              <a:rPr lang="en">
                <a:solidFill>
                  <a:schemeClr val="dk1"/>
                </a:solidFill>
                <a:highlight>
                  <a:srgbClr val="FFFFFF"/>
                </a:highlight>
                <a:latin typeface="Roboto"/>
                <a:ea typeface="Roboto"/>
                <a:cs typeface="Roboto"/>
                <a:sym typeface="Roboto"/>
              </a:rPr>
              <a:t>the interconnectedness and interdependence of different art movements, styles, and periods</a:t>
            </a:r>
            <a:endParaRPr>
              <a:solidFill>
                <a:schemeClr val="dk1"/>
              </a:solidFill>
              <a:highlight>
                <a:srgbClr val="FFFFFF"/>
              </a:highlight>
              <a:latin typeface="Roboto"/>
              <a:ea typeface="Roboto"/>
              <a:cs typeface="Roboto"/>
              <a:sym typeface="Roboto"/>
            </a:endParaRPr>
          </a:p>
          <a:p>
            <a:pPr indent="0" lvl="0" marL="0" rtl="0" algn="l">
              <a:spcBef>
                <a:spcPts val="2900"/>
              </a:spcBef>
              <a:spcAft>
                <a:spcPts val="0"/>
              </a:spcAft>
              <a:buNone/>
            </a:pPr>
            <a:r>
              <a:rPr lang="en">
                <a:solidFill>
                  <a:schemeClr val="dk1"/>
                </a:solidFill>
                <a:highlight>
                  <a:srgbClr val="FFFFFF"/>
                </a:highlight>
                <a:latin typeface="Roboto"/>
                <a:ea typeface="Roboto"/>
                <a:cs typeface="Roboto"/>
                <a:sym typeface="Roboto"/>
              </a:rPr>
              <a:t>Mass Public: democratization of enjoyment of art</a:t>
            </a:r>
            <a:endParaRPr>
              <a:solidFill>
                <a:schemeClr val="dk1"/>
              </a:solidFill>
              <a:highlight>
                <a:srgbClr val="FFFFFF"/>
              </a:highlight>
              <a:latin typeface="Roboto"/>
              <a:ea typeface="Roboto"/>
              <a:cs typeface="Roboto"/>
              <a:sym typeface="Roboto"/>
            </a:endParaRPr>
          </a:p>
          <a:p>
            <a:pPr indent="0" lvl="0" marL="0" rtl="0" algn="l">
              <a:spcBef>
                <a:spcPts val="2900"/>
              </a:spcBef>
              <a:spcAft>
                <a:spcPts val="0"/>
              </a:spcAft>
              <a:buNone/>
            </a:pPr>
            <a:r>
              <a:rPr lang="en">
                <a:solidFill>
                  <a:schemeClr val="dk1"/>
                </a:solidFill>
                <a:highlight>
                  <a:srgbClr val="FFFFFF"/>
                </a:highlight>
                <a:latin typeface="Roboto"/>
                <a:ea typeface="Roboto"/>
                <a:cs typeface="Roboto"/>
                <a:sym typeface="Roboto"/>
              </a:rPr>
              <a:t>Success with them is completely divorced from qualitative criteria.</a:t>
            </a:r>
            <a:endParaRPr>
              <a:solidFill>
                <a:schemeClr val="dk1"/>
              </a:solidFill>
              <a:highlight>
                <a:srgbClr val="FFFFFF"/>
              </a:highlight>
              <a:latin typeface="Roboto"/>
              <a:ea typeface="Roboto"/>
              <a:cs typeface="Roboto"/>
              <a:sym typeface="Roboto"/>
            </a:endParaRPr>
          </a:p>
          <a:p>
            <a:pPr indent="0" lvl="0" marL="0" rtl="0" algn="l">
              <a:spcBef>
                <a:spcPts val="2900"/>
              </a:spcBef>
              <a:spcAft>
                <a:spcPts val="2900"/>
              </a:spcAft>
              <a:buNone/>
            </a:pPr>
            <a:r>
              <a:t/>
            </a:r>
            <a:endParaRPr>
              <a:solidFill>
                <a:schemeClr val="dk1"/>
              </a:solidFill>
              <a:highlight>
                <a:srgbClr val="FFFFFF"/>
              </a:highlight>
              <a:latin typeface="Roboto"/>
              <a:ea typeface="Roboto"/>
              <a:cs typeface="Roboto"/>
              <a:sym typeface="Roboto"/>
            </a:endParaRPr>
          </a:p>
        </p:txBody>
      </p:sp>
      <p:pic>
        <p:nvPicPr>
          <p:cNvPr id="123" name="Google Shape;123;p21"/>
          <p:cNvPicPr preferRelativeResize="0"/>
          <p:nvPr/>
        </p:nvPicPr>
        <p:blipFill>
          <a:blip r:embed="rId3">
            <a:alphaModFix/>
          </a:blip>
          <a:stretch>
            <a:fillRect/>
          </a:stretch>
        </p:blipFill>
        <p:spPr>
          <a:xfrm>
            <a:off x="5578800" y="384400"/>
            <a:ext cx="3071326" cy="4551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